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59" r:id="rId4"/>
    <p:sldId id="260" r:id="rId5"/>
    <p:sldId id="261" r:id="rId6"/>
    <p:sldId id="262" r:id="rId7"/>
    <p:sldId id="269" r:id="rId8"/>
    <p:sldId id="263" r:id="rId9"/>
    <p:sldId id="274" r:id="rId10"/>
    <p:sldId id="277" r:id="rId11"/>
    <p:sldId id="278" r:id="rId12"/>
    <p:sldId id="279" r:id="rId13"/>
    <p:sldId id="280" r:id="rId14"/>
    <p:sldId id="281" r:id="rId15"/>
    <p:sldId id="282" r:id="rId16"/>
    <p:sldId id="283" r:id="rId17"/>
    <p:sldId id="271"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8218-E889-5096-C852-88E2AEE330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C46B652-02B3-B204-7106-8BA176632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B74CFC-6ADB-06F0-3325-39BE16E94F44}"/>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1E014788-A2FC-50DB-AD5E-4070A3A09D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233256-5ECA-181F-F95B-0521176F3B4A}"/>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4078211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F5BA-6863-F80F-098D-021191C510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81E2C4-C698-8995-E8EE-5DFFC50483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16C417-E981-D5DB-C4EB-B6F485AD1E2E}"/>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39ACFF7B-DB5E-2BDE-5E85-FF7B2D027A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EF3E88-2335-A2A3-3769-02C1D8C29E84}"/>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100169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471DF-5DBC-38EC-436C-11580323D7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AE5121-1C84-4468-1F90-57AC89157E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D5A525-94CF-741E-43CC-322F27A8D30B}"/>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934AC997-165E-51A6-CB69-829B2307E4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D5D36D-4FDA-0061-3F8F-BCA4F3484D38}"/>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1677833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8DC0-4099-2074-9C51-4500C5C5F3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061CD6-716F-9316-61C5-2E9A10840E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73912F-60E5-369A-9FFC-76581FCA69E4}"/>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6FFCEB4A-FC16-188A-7D10-38CFFB3E83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8308CB-1743-2B25-7FF4-93D2AAB21C2A}"/>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302461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CB26-8C35-A41E-535E-8512BF9FE3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6C68A8-74B8-5505-F067-D978114F4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D618A7-594F-75D3-01DE-A8704E3BCE35}"/>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F08C5B59-F8E3-F081-7130-045045407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2C61D-668A-C3C1-468B-37A6D7497639}"/>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20952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CD0C-8261-961C-E29F-FD80293411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5BA299-4303-28E7-A4EA-AB5B763F68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197FD64-A5C5-20BF-0C63-7251E4B00F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48186C-3BFB-1ABC-C849-06E9F4C2F3A9}"/>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6" name="Footer Placeholder 5">
            <a:extLst>
              <a:ext uri="{FF2B5EF4-FFF2-40B4-BE49-F238E27FC236}">
                <a16:creationId xmlns:a16="http://schemas.microsoft.com/office/drawing/2014/main" id="{C373BC0D-CFB7-5F1E-2641-DEC8964CD3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95C207-C0BB-C867-6C39-FAAAE942D1D5}"/>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417462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189B2-BBE1-59C4-D9FA-04C21D4357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D427B8-E403-9B21-2DD4-B715B632E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D99A47-83E1-5E7C-C209-38078B6F82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EBCF86-0297-228D-F4D2-6D1249F9F2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E86E43-1C61-31C8-C31D-9444CADC8D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884D5E-A4BE-3DCE-28A0-F81497A2FDE7}"/>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8" name="Footer Placeholder 7">
            <a:extLst>
              <a:ext uri="{FF2B5EF4-FFF2-40B4-BE49-F238E27FC236}">
                <a16:creationId xmlns:a16="http://schemas.microsoft.com/office/drawing/2014/main" id="{03CA44CA-2BA5-D687-FE67-E0A6E44B111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167C885-9C9F-62DF-2B9D-8EB649C53854}"/>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1748390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A2626-B728-8B9D-1F89-C9C39E7F5DC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9EF84D-5DAF-6D5D-C560-9729EC8AB600}"/>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4" name="Footer Placeholder 3">
            <a:extLst>
              <a:ext uri="{FF2B5EF4-FFF2-40B4-BE49-F238E27FC236}">
                <a16:creationId xmlns:a16="http://schemas.microsoft.com/office/drawing/2014/main" id="{479082A3-6AE5-869E-D432-633C1F96EC6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E213C5D-B568-753D-F442-4A5BC2D11A14}"/>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313656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8169D0-3718-9F51-4276-0580DC319B2D}"/>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3" name="Footer Placeholder 2">
            <a:extLst>
              <a:ext uri="{FF2B5EF4-FFF2-40B4-BE49-F238E27FC236}">
                <a16:creationId xmlns:a16="http://schemas.microsoft.com/office/drawing/2014/main" id="{1C036610-3563-BF95-9985-3016FE50B3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A3D5C9-2D30-737D-80D1-0A20778D7141}"/>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699493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35033-3D96-3C85-ADEB-B91C189DA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94C942-A5EF-667F-2B10-74B5F83564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F4BC4D-0BBC-3035-79FE-10821DF09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E89750-DC9F-3CAB-5CAC-94AB99CB65EE}"/>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6" name="Footer Placeholder 5">
            <a:extLst>
              <a:ext uri="{FF2B5EF4-FFF2-40B4-BE49-F238E27FC236}">
                <a16:creationId xmlns:a16="http://schemas.microsoft.com/office/drawing/2014/main" id="{6C56CD9B-85D1-8017-3654-FDF7EEEBD3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9C49846-2E1B-8949-BD2F-91EAA0FF9D2A}"/>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276639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9991C-3715-7733-7E29-278341F548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E60D18C-EFC6-2CDB-710B-D7BC5728D5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5FA3DBD-EBE7-AF31-1135-A87287363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6A3D03-2AD7-2D67-53A3-0D2FE937740A}"/>
              </a:ext>
            </a:extLst>
          </p:cNvPr>
          <p:cNvSpPr>
            <a:spLocks noGrp="1"/>
          </p:cNvSpPr>
          <p:nvPr>
            <p:ph type="dt" sz="half" idx="10"/>
          </p:nvPr>
        </p:nvSpPr>
        <p:spPr/>
        <p:txBody>
          <a:bodyPr/>
          <a:lstStyle/>
          <a:p>
            <a:fld id="{45ED5BFC-B9B3-4618-ACE9-9A1449963DCD}" type="datetimeFigureOut">
              <a:rPr lang="en-IN" smtClean="0"/>
              <a:t>22-01-2025</a:t>
            </a:fld>
            <a:endParaRPr lang="en-IN"/>
          </a:p>
        </p:txBody>
      </p:sp>
      <p:sp>
        <p:nvSpPr>
          <p:cNvPr id="6" name="Footer Placeholder 5">
            <a:extLst>
              <a:ext uri="{FF2B5EF4-FFF2-40B4-BE49-F238E27FC236}">
                <a16:creationId xmlns:a16="http://schemas.microsoft.com/office/drawing/2014/main" id="{8626E0B0-997C-7373-26D5-83D9D2A802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52D5D-D09F-61F3-A6A2-A090A0EE874D}"/>
              </a:ext>
            </a:extLst>
          </p:cNvPr>
          <p:cNvSpPr>
            <a:spLocks noGrp="1"/>
          </p:cNvSpPr>
          <p:nvPr>
            <p:ph type="sldNum" sz="quarter" idx="12"/>
          </p:nvPr>
        </p:nvSpPr>
        <p:spPr/>
        <p:txBody>
          <a:bodyPr/>
          <a:lstStyle/>
          <a:p>
            <a:fld id="{7C2907AB-86F5-4B67-860B-D6C86A4A62E0}" type="slidenum">
              <a:rPr lang="en-IN" smtClean="0"/>
              <a:t>‹#›</a:t>
            </a:fld>
            <a:endParaRPr lang="en-IN"/>
          </a:p>
        </p:txBody>
      </p:sp>
    </p:spTree>
    <p:extLst>
      <p:ext uri="{BB962C8B-B14F-4D97-AF65-F5344CB8AC3E}">
        <p14:creationId xmlns:p14="http://schemas.microsoft.com/office/powerpoint/2010/main" val="1745901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337D2B-9A65-0600-B818-74377824CF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BB8E98-BD87-3FEB-65A6-0ED4AC23AA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617BD4-E986-4E87-01C0-B83A5730A6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ED5BFC-B9B3-4618-ACE9-9A1449963DCD}" type="datetimeFigureOut">
              <a:rPr lang="en-IN" smtClean="0"/>
              <a:t>22-01-2025</a:t>
            </a:fld>
            <a:endParaRPr lang="en-IN"/>
          </a:p>
        </p:txBody>
      </p:sp>
      <p:sp>
        <p:nvSpPr>
          <p:cNvPr id="5" name="Footer Placeholder 4">
            <a:extLst>
              <a:ext uri="{FF2B5EF4-FFF2-40B4-BE49-F238E27FC236}">
                <a16:creationId xmlns:a16="http://schemas.microsoft.com/office/drawing/2014/main" id="{DF0EB415-8855-3457-2E25-6C683E0BFD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D6DC67-0E5D-DBE6-288A-6CD0E4A8B6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2907AB-86F5-4B67-860B-D6C86A4A62E0}" type="slidenum">
              <a:rPr lang="en-IN" smtClean="0"/>
              <a:t>‹#›</a:t>
            </a:fld>
            <a:endParaRPr lang="en-IN"/>
          </a:p>
        </p:txBody>
      </p:sp>
    </p:spTree>
    <p:extLst>
      <p:ext uri="{BB962C8B-B14F-4D97-AF65-F5344CB8AC3E}">
        <p14:creationId xmlns:p14="http://schemas.microsoft.com/office/powerpoint/2010/main" val="77445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84ACBC-185C-07D8-C22A-741A99364439}"/>
              </a:ext>
            </a:extLst>
          </p:cNvPr>
          <p:cNvPicPr>
            <a:picLocks noChangeAspect="1"/>
          </p:cNvPicPr>
          <p:nvPr/>
        </p:nvPicPr>
        <p:blipFill>
          <a:blip r:embed="rId2"/>
          <a:stretch>
            <a:fillRect/>
          </a:stretch>
        </p:blipFill>
        <p:spPr>
          <a:xfrm>
            <a:off x="735106" y="408734"/>
            <a:ext cx="10434918" cy="1647825"/>
          </a:xfrm>
          <a:prstGeom prst="rect">
            <a:avLst/>
          </a:prstGeom>
        </p:spPr>
      </p:pic>
      <p:sp>
        <p:nvSpPr>
          <p:cNvPr id="4" name="TextBox 3">
            <a:extLst>
              <a:ext uri="{FF2B5EF4-FFF2-40B4-BE49-F238E27FC236}">
                <a16:creationId xmlns:a16="http://schemas.microsoft.com/office/drawing/2014/main" id="{4EA712DA-6B64-35B9-1FBB-8418824A8DEE}"/>
              </a:ext>
            </a:extLst>
          </p:cNvPr>
          <p:cNvSpPr txBox="1"/>
          <p:nvPr/>
        </p:nvSpPr>
        <p:spPr>
          <a:xfrm>
            <a:off x="878541" y="2544752"/>
            <a:ext cx="10434918" cy="1938992"/>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Convolutional Neural Networks (CNN) for Structural Damage Classification in Civil Infrastructure</a:t>
            </a:r>
          </a:p>
        </p:txBody>
      </p:sp>
      <p:sp>
        <p:nvSpPr>
          <p:cNvPr id="6" name="TextBox 5">
            <a:extLst>
              <a:ext uri="{FF2B5EF4-FFF2-40B4-BE49-F238E27FC236}">
                <a16:creationId xmlns:a16="http://schemas.microsoft.com/office/drawing/2014/main" id="{9201CCBD-BC10-1A2F-45D7-7C233EB22D4C}"/>
              </a:ext>
            </a:extLst>
          </p:cNvPr>
          <p:cNvSpPr txBox="1"/>
          <p:nvPr/>
        </p:nvSpPr>
        <p:spPr>
          <a:xfrm>
            <a:off x="8477053" y="4971938"/>
            <a:ext cx="3221610" cy="1631216"/>
          </a:xfrm>
          <a:prstGeom prst="rect">
            <a:avLst/>
          </a:prstGeom>
          <a:noFill/>
        </p:spPr>
        <p:txBody>
          <a:bodyPr wrap="square">
            <a:spAutoFit/>
          </a:bodyPr>
          <a:lstStyle/>
          <a:p>
            <a:r>
              <a:rPr lang="en-IN" sz="2000" dirty="0">
                <a:latin typeface="Times New Roman" panose="02020603050405020304" pitchFamily="18" charset="0"/>
                <a:cs typeface="Times New Roman" panose="02020603050405020304" pitchFamily="18" charset="0"/>
              </a:rPr>
              <a:t>Presented By:</a:t>
            </a:r>
          </a:p>
          <a:p>
            <a:r>
              <a:rPr lang="en-IN" sz="2000" dirty="0">
                <a:latin typeface="Times New Roman" panose="02020603050405020304" pitchFamily="18" charset="0"/>
                <a:cs typeface="Times New Roman" panose="02020603050405020304" pitchFamily="18" charset="0"/>
              </a:rPr>
              <a:t>N Varshini (21RH1A05G6)</a:t>
            </a:r>
          </a:p>
          <a:p>
            <a:r>
              <a:rPr lang="en-IN" sz="2000" dirty="0">
                <a:latin typeface="Times New Roman" panose="02020603050405020304" pitchFamily="18" charset="0"/>
                <a:cs typeface="Times New Roman" panose="02020603050405020304" pitchFamily="18" charset="0"/>
              </a:rPr>
              <a:t>P Nandini  (21RH1A05J8)</a:t>
            </a:r>
          </a:p>
          <a:p>
            <a:r>
              <a:rPr lang="en-IN" sz="2000" dirty="0">
                <a:latin typeface="Times New Roman" panose="02020603050405020304" pitchFamily="18" charset="0"/>
                <a:cs typeface="Times New Roman" panose="02020603050405020304" pitchFamily="18" charset="0"/>
              </a:rPr>
              <a:t>P Mohana  (21RH1A05K4)</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3007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EFEB4F-2C16-1EE0-6D5D-B63D2E5A309E}"/>
              </a:ext>
            </a:extLst>
          </p:cNvPr>
          <p:cNvPicPr>
            <a:picLocks noChangeAspect="1"/>
          </p:cNvPicPr>
          <p:nvPr/>
        </p:nvPicPr>
        <p:blipFill>
          <a:blip r:embed="rId2">
            <a:extLst>
              <a:ext uri="{28A0092B-C50C-407E-A947-70E740481C1C}">
                <a14:useLocalDpi xmlns:a14="http://schemas.microsoft.com/office/drawing/2010/main" val="0"/>
              </a:ext>
            </a:extLst>
          </a:blip>
          <a:srcRect b="5370"/>
          <a:stretch/>
        </p:blipFill>
        <p:spPr>
          <a:xfrm>
            <a:off x="1385740" y="817775"/>
            <a:ext cx="9577633" cy="4942002"/>
          </a:xfrm>
          <a:prstGeom prst="rect">
            <a:avLst/>
          </a:prstGeom>
        </p:spPr>
      </p:pic>
    </p:spTree>
    <p:extLst>
      <p:ext uri="{BB962C8B-B14F-4D97-AF65-F5344CB8AC3E}">
        <p14:creationId xmlns:p14="http://schemas.microsoft.com/office/powerpoint/2010/main" val="1209257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501BB-D53C-3F20-9905-70BB8582B791}"/>
              </a:ext>
            </a:extLst>
          </p:cNvPr>
          <p:cNvPicPr>
            <a:picLocks noChangeAspect="1"/>
          </p:cNvPicPr>
          <p:nvPr/>
        </p:nvPicPr>
        <p:blipFill>
          <a:blip r:embed="rId2">
            <a:extLst>
              <a:ext uri="{28A0092B-C50C-407E-A947-70E740481C1C}">
                <a14:useLocalDpi xmlns:a14="http://schemas.microsoft.com/office/drawing/2010/main" val="0"/>
              </a:ext>
            </a:extLst>
          </a:blip>
          <a:srcRect b="5737"/>
          <a:stretch/>
        </p:blipFill>
        <p:spPr>
          <a:xfrm>
            <a:off x="565608" y="546755"/>
            <a:ext cx="10878532" cy="5420412"/>
          </a:xfrm>
          <a:prstGeom prst="rect">
            <a:avLst/>
          </a:prstGeom>
        </p:spPr>
      </p:pic>
    </p:spTree>
    <p:extLst>
      <p:ext uri="{BB962C8B-B14F-4D97-AF65-F5344CB8AC3E}">
        <p14:creationId xmlns:p14="http://schemas.microsoft.com/office/powerpoint/2010/main" val="56344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9D8FE-968D-F206-4837-709859D05287}"/>
              </a:ext>
            </a:extLst>
          </p:cNvPr>
          <p:cNvPicPr>
            <a:picLocks noChangeAspect="1"/>
          </p:cNvPicPr>
          <p:nvPr/>
        </p:nvPicPr>
        <p:blipFill>
          <a:blip r:embed="rId2">
            <a:extLst>
              <a:ext uri="{28A0092B-C50C-407E-A947-70E740481C1C}">
                <a14:useLocalDpi xmlns:a14="http://schemas.microsoft.com/office/drawing/2010/main" val="0"/>
              </a:ext>
            </a:extLst>
          </a:blip>
          <a:srcRect b="5842"/>
          <a:stretch/>
        </p:blipFill>
        <p:spPr>
          <a:xfrm>
            <a:off x="0" y="200319"/>
            <a:ext cx="12192000" cy="6457361"/>
          </a:xfrm>
          <a:prstGeom prst="rect">
            <a:avLst/>
          </a:prstGeom>
        </p:spPr>
      </p:pic>
    </p:spTree>
    <p:extLst>
      <p:ext uri="{BB962C8B-B14F-4D97-AF65-F5344CB8AC3E}">
        <p14:creationId xmlns:p14="http://schemas.microsoft.com/office/powerpoint/2010/main" val="3658380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E6777A-399B-6614-CE99-65C92933C8DD}"/>
              </a:ext>
            </a:extLst>
          </p:cNvPr>
          <p:cNvPicPr>
            <a:picLocks noChangeAspect="1"/>
          </p:cNvPicPr>
          <p:nvPr/>
        </p:nvPicPr>
        <p:blipFill>
          <a:blip r:embed="rId2">
            <a:extLst>
              <a:ext uri="{28A0092B-C50C-407E-A947-70E740481C1C}">
                <a14:useLocalDpi xmlns:a14="http://schemas.microsoft.com/office/drawing/2010/main" val="0"/>
              </a:ext>
            </a:extLst>
          </a:blip>
          <a:srcRect b="5567"/>
          <a:stretch/>
        </p:blipFill>
        <p:spPr>
          <a:xfrm>
            <a:off x="0" y="190893"/>
            <a:ext cx="12192000" cy="6476214"/>
          </a:xfrm>
          <a:prstGeom prst="rect">
            <a:avLst/>
          </a:prstGeom>
        </p:spPr>
      </p:pic>
    </p:spTree>
    <p:extLst>
      <p:ext uri="{BB962C8B-B14F-4D97-AF65-F5344CB8AC3E}">
        <p14:creationId xmlns:p14="http://schemas.microsoft.com/office/powerpoint/2010/main" val="208709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FBDC63-6537-BBE6-FE9D-D3835E7A1370}"/>
              </a:ext>
            </a:extLst>
          </p:cNvPr>
          <p:cNvPicPr>
            <a:picLocks noChangeAspect="1"/>
          </p:cNvPicPr>
          <p:nvPr/>
        </p:nvPicPr>
        <p:blipFill>
          <a:blip r:embed="rId2">
            <a:extLst>
              <a:ext uri="{28A0092B-C50C-407E-A947-70E740481C1C}">
                <a14:useLocalDpi xmlns:a14="http://schemas.microsoft.com/office/drawing/2010/main" val="0"/>
              </a:ext>
            </a:extLst>
          </a:blip>
          <a:srcRect b="5154"/>
          <a:stretch/>
        </p:blipFill>
        <p:spPr>
          <a:xfrm>
            <a:off x="0" y="176752"/>
            <a:ext cx="12192000" cy="6504495"/>
          </a:xfrm>
          <a:prstGeom prst="rect">
            <a:avLst/>
          </a:prstGeom>
        </p:spPr>
      </p:pic>
    </p:spTree>
    <p:extLst>
      <p:ext uri="{BB962C8B-B14F-4D97-AF65-F5344CB8AC3E}">
        <p14:creationId xmlns:p14="http://schemas.microsoft.com/office/powerpoint/2010/main" val="287447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3EBB8-CE1E-2A31-3C83-7FBAAFCFBE65}"/>
              </a:ext>
            </a:extLst>
          </p:cNvPr>
          <p:cNvPicPr>
            <a:picLocks noChangeAspect="1"/>
          </p:cNvPicPr>
          <p:nvPr/>
        </p:nvPicPr>
        <p:blipFill>
          <a:blip r:embed="rId2">
            <a:extLst>
              <a:ext uri="{28A0092B-C50C-407E-A947-70E740481C1C}">
                <a14:useLocalDpi xmlns:a14="http://schemas.microsoft.com/office/drawing/2010/main" val="0"/>
              </a:ext>
            </a:extLst>
          </a:blip>
          <a:srcRect b="5567"/>
          <a:stretch/>
        </p:blipFill>
        <p:spPr>
          <a:xfrm>
            <a:off x="0" y="103694"/>
            <a:ext cx="12192000" cy="6476214"/>
          </a:xfrm>
          <a:prstGeom prst="rect">
            <a:avLst/>
          </a:prstGeom>
        </p:spPr>
      </p:pic>
    </p:spTree>
    <p:extLst>
      <p:ext uri="{BB962C8B-B14F-4D97-AF65-F5344CB8AC3E}">
        <p14:creationId xmlns:p14="http://schemas.microsoft.com/office/powerpoint/2010/main" val="2637040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7A395-3DAF-7305-9EA9-8ADEC3933737}"/>
              </a:ext>
            </a:extLst>
          </p:cNvPr>
          <p:cNvPicPr>
            <a:picLocks noChangeAspect="1"/>
          </p:cNvPicPr>
          <p:nvPr/>
        </p:nvPicPr>
        <p:blipFill>
          <a:blip r:embed="rId2">
            <a:extLst>
              <a:ext uri="{28A0092B-C50C-407E-A947-70E740481C1C}">
                <a14:useLocalDpi xmlns:a14="http://schemas.microsoft.com/office/drawing/2010/main" val="0"/>
              </a:ext>
            </a:extLst>
          </a:blip>
          <a:srcRect b="5842"/>
          <a:stretch/>
        </p:blipFill>
        <p:spPr>
          <a:xfrm>
            <a:off x="0" y="200319"/>
            <a:ext cx="12192000" cy="6457361"/>
          </a:xfrm>
          <a:prstGeom prst="rect">
            <a:avLst/>
          </a:prstGeom>
        </p:spPr>
      </p:pic>
    </p:spTree>
    <p:extLst>
      <p:ext uri="{BB962C8B-B14F-4D97-AF65-F5344CB8AC3E}">
        <p14:creationId xmlns:p14="http://schemas.microsoft.com/office/powerpoint/2010/main" val="3533364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39C7-80FF-EB18-7C66-E33C2B530D0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F9C9BB29-E172-F4EF-D031-2EB86320E530}"/>
              </a:ext>
            </a:extLst>
          </p:cNvPr>
          <p:cNvSpPr>
            <a:spLocks noGrp="1"/>
          </p:cNvSpPr>
          <p:nvPr>
            <p:ph idx="1"/>
          </p:nvPr>
        </p:nvSpPr>
        <p:spPr>
          <a:xfrm>
            <a:off x="838200" y="1825624"/>
            <a:ext cx="4355969" cy="4462053"/>
          </a:xfrm>
        </p:spPr>
        <p:txBody>
          <a:bodyPr>
            <a:normAutofit/>
          </a:bodyPr>
          <a:lstStyle/>
          <a:p>
            <a:pPr marL="0" indent="0">
              <a:lnSpc>
                <a:spcPct val="150000"/>
              </a:lnSpc>
              <a:buNone/>
            </a:pPr>
            <a:r>
              <a:rPr lang="en-US" sz="2000" dirty="0">
                <a:latin typeface="Times New Roman" panose="02020603050405020304" pitchFamily="18" charset="0"/>
                <a:cs typeface="Times New Roman" panose="02020603050405020304" pitchFamily="18" charset="0"/>
              </a:rPr>
              <a:t>In conclusion, using deep learning for structural damage detection improves accuracy, reduces costs, and enhances safety. This automated approach ensures efficient maintenance, prolonging the lifespan of critical infrastructure</a:t>
            </a:r>
            <a:r>
              <a:rPr lang="en-US" sz="2000" dirty="0"/>
              <a:t>.</a:t>
            </a:r>
            <a:endParaRPr lang="en-IN" sz="2000" dirty="0"/>
          </a:p>
        </p:txBody>
      </p:sp>
      <p:pic>
        <p:nvPicPr>
          <p:cNvPr id="5" name="Picture 4">
            <a:extLst>
              <a:ext uri="{FF2B5EF4-FFF2-40B4-BE49-F238E27FC236}">
                <a16:creationId xmlns:a16="http://schemas.microsoft.com/office/drawing/2014/main" id="{B4D0352E-3D03-8B87-39B5-2B2FAB958099}"/>
              </a:ext>
            </a:extLst>
          </p:cNvPr>
          <p:cNvPicPr>
            <a:picLocks noChangeAspect="1"/>
          </p:cNvPicPr>
          <p:nvPr/>
        </p:nvPicPr>
        <p:blipFill>
          <a:blip r:embed="rId2"/>
          <a:stretch>
            <a:fillRect/>
          </a:stretch>
        </p:blipFill>
        <p:spPr>
          <a:xfrm>
            <a:off x="5759777" y="577555"/>
            <a:ext cx="6432223" cy="5915320"/>
          </a:xfrm>
          <a:prstGeom prst="rect">
            <a:avLst/>
          </a:prstGeom>
        </p:spPr>
      </p:pic>
    </p:spTree>
    <p:extLst>
      <p:ext uri="{BB962C8B-B14F-4D97-AF65-F5344CB8AC3E}">
        <p14:creationId xmlns:p14="http://schemas.microsoft.com/office/powerpoint/2010/main" val="3216765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66B906-C885-C3A8-4836-EF4AC48DDF88}"/>
              </a:ext>
            </a:extLst>
          </p:cNvPr>
          <p:cNvSpPr txBox="1"/>
          <p:nvPr/>
        </p:nvSpPr>
        <p:spPr>
          <a:xfrm>
            <a:off x="697583" y="518475"/>
            <a:ext cx="8305015"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FUTURE SCOPE</a:t>
            </a:r>
          </a:p>
        </p:txBody>
      </p:sp>
      <p:sp>
        <p:nvSpPr>
          <p:cNvPr id="3" name="TextBox 2">
            <a:extLst>
              <a:ext uri="{FF2B5EF4-FFF2-40B4-BE49-F238E27FC236}">
                <a16:creationId xmlns:a16="http://schemas.microsoft.com/office/drawing/2014/main" id="{3EABE3A9-91FC-79E4-76B5-AD323730B5B1}"/>
              </a:ext>
            </a:extLst>
          </p:cNvPr>
          <p:cNvSpPr txBox="1"/>
          <p:nvPr/>
        </p:nvSpPr>
        <p:spPr>
          <a:xfrm>
            <a:off x="697583" y="1932494"/>
            <a:ext cx="9172280" cy="3046988"/>
          </a:xfrm>
          <a:prstGeom prst="rect">
            <a:avLst/>
          </a:prstGeom>
          <a:noFill/>
        </p:spPr>
        <p:txBody>
          <a:bodyPr wrap="square" rtlCol="0">
            <a:spAutoFit/>
          </a:bodyPr>
          <a:lstStyle/>
          <a:p>
            <a:pPr algn="just"/>
            <a:r>
              <a:rPr lang="en-US" sz="2400" dirty="0"/>
              <a:t>The future scope of this project includes integrating IoT devices for real-time monitoring, enhancing predictive capabilities, and expanding support for diverse materials and infrastructure types. It can scale globally, incorporate AR/VR for better analysis, and integrate with robotics for inspections and repairs. With continuous learning models and potential adoption in disaster management and policy standards, this system promises to revolutionize infrastructure maintenance and safety.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731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Images – Browse 315,445 Stock Photos, Vectors, and Video | Adobe  Stock">
            <a:extLst>
              <a:ext uri="{FF2B5EF4-FFF2-40B4-BE49-F238E27FC236}">
                <a16:creationId xmlns:a16="http://schemas.microsoft.com/office/drawing/2014/main" id="{70E63CF4-1310-7648-B130-672BDCB7F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714500"/>
            <a:ext cx="805815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20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8854-6633-7439-AC9D-2F757D6BB4CC}"/>
              </a:ext>
            </a:extLst>
          </p:cNvPr>
          <p:cNvSpPr>
            <a:spLocks noGrp="1"/>
          </p:cNvSpPr>
          <p:nvPr>
            <p:ph type="title"/>
          </p:nvPr>
        </p:nvSpPr>
        <p:spPr/>
        <p:txBody>
          <a:bodyPr>
            <a:normAutofit/>
          </a:bodyPr>
          <a:lstStyle/>
          <a:p>
            <a:r>
              <a:rPr lang="en-US" b="1" dirty="0">
                <a:latin typeface="Times New Roman" panose="02020603050405020304" pitchFamily="18" charset="0"/>
                <a:ea typeface="Cambria" panose="02040503050406030204" pitchFamily="18" charset="0"/>
                <a:cs typeface="Times New Roman" panose="02020603050405020304" pitchFamily="18" charset="0"/>
              </a:rPr>
              <a:t>AGENDA</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7D92C4-F9EB-2F5A-A09B-C65277A500CA}"/>
              </a:ext>
            </a:extLst>
          </p:cNvPr>
          <p:cNvSpPr>
            <a:spLocks noGrp="1"/>
          </p:cNvSpPr>
          <p:nvPr>
            <p:ph idx="1"/>
          </p:nvPr>
        </p:nvSpPr>
        <p:spPr>
          <a:xfrm>
            <a:off x="838200" y="1606550"/>
            <a:ext cx="10515600" cy="4351338"/>
          </a:xfrm>
        </p:spPr>
        <p:txBody>
          <a:bodyPr>
            <a:normAutofit/>
          </a:bodyPr>
          <a:lstStyle/>
          <a:p>
            <a:pPr marL="285750" indent="-285750">
              <a:buFont typeface="Arial" panose="020B0604020202020204" pitchFamily="34" charset="0"/>
              <a:buChar char="•"/>
            </a:pPr>
            <a:r>
              <a:rPr lang="en-IN" spc="-60" dirty="0">
                <a:latin typeface="Times New Roman" panose="02020603050405020304" pitchFamily="18" charset="0"/>
                <a:cs typeface="Times New Roman" panose="02020603050405020304" pitchFamily="18" charset="0"/>
              </a:rPr>
              <a:t>Introduction</a:t>
            </a:r>
            <a:r>
              <a:rPr lang="en-IN" spc="-170" dirty="0">
                <a:latin typeface="Times New Roman" panose="02020603050405020304" pitchFamily="18" charset="0"/>
                <a:cs typeface="Times New Roman" panose="02020603050405020304" pitchFamily="18" charset="0"/>
              </a:rPr>
              <a:t> </a:t>
            </a:r>
            <a:endParaRPr lang="en-IN" spc="-45"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pc="-110" dirty="0">
                <a:latin typeface="Times New Roman" panose="02020603050405020304" pitchFamily="18" charset="0"/>
                <a:cs typeface="Times New Roman" panose="02020603050405020304" pitchFamily="18" charset="0"/>
              </a:rPr>
              <a:t>Existing System &amp; Proposed System</a:t>
            </a:r>
            <a:endParaRPr lang="en-US" spc="-65"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pc="-110" dirty="0">
                <a:latin typeface="Times New Roman" panose="02020603050405020304" pitchFamily="18" charset="0"/>
                <a:cs typeface="Times New Roman" panose="02020603050405020304" pitchFamily="18" charset="0"/>
              </a:rPr>
              <a:t>Key</a:t>
            </a:r>
            <a:r>
              <a:rPr lang="en-US" spc="-190" dirty="0">
                <a:latin typeface="Times New Roman" panose="02020603050405020304" pitchFamily="18" charset="0"/>
                <a:cs typeface="Times New Roman" panose="02020603050405020304" pitchFamily="18" charset="0"/>
              </a:rPr>
              <a:t> </a:t>
            </a:r>
            <a:r>
              <a:rPr lang="en-US" spc="-130" dirty="0">
                <a:latin typeface="Times New Roman" panose="02020603050405020304" pitchFamily="18" charset="0"/>
                <a:cs typeface="Times New Roman" panose="02020603050405020304" pitchFamily="18" charset="0"/>
              </a:rPr>
              <a:t>Features</a:t>
            </a:r>
            <a:r>
              <a:rPr lang="en-US" spc="-170" dirty="0">
                <a:latin typeface="Times New Roman" panose="02020603050405020304" pitchFamily="18" charset="0"/>
                <a:cs typeface="Times New Roman" panose="02020603050405020304" pitchFamily="18" charset="0"/>
              </a:rPr>
              <a:t> </a:t>
            </a:r>
            <a:endParaRPr lang="en-US" spc="-11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pc="-40" dirty="0">
                <a:latin typeface="Times New Roman" panose="02020603050405020304" pitchFamily="18" charset="0"/>
                <a:cs typeface="Times New Roman" panose="02020603050405020304" pitchFamily="18" charset="0"/>
              </a:rPr>
              <a:t>Methodology</a:t>
            </a:r>
          </a:p>
          <a:p>
            <a:pPr marL="285750" indent="-285750">
              <a:buFont typeface="Arial" panose="020B0604020202020204" pitchFamily="34" charset="0"/>
              <a:buChar char="•"/>
            </a:pPr>
            <a:r>
              <a:rPr lang="en-IN" spc="-40" dirty="0">
                <a:latin typeface="Times New Roman" panose="02020603050405020304" pitchFamily="18" charset="0"/>
                <a:cs typeface="Times New Roman" panose="02020603050405020304" pitchFamily="18" charset="0"/>
              </a:rPr>
              <a:t>Challenges</a:t>
            </a:r>
            <a:r>
              <a:rPr lang="en-IN" spc="-155"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pc="-40" dirty="0">
                <a:latin typeface="Times New Roman" panose="02020603050405020304" pitchFamily="18" charset="0"/>
                <a:cs typeface="Times New Roman" panose="02020603050405020304" pitchFamily="18" charset="0"/>
              </a:rPr>
              <a:t>Output Screens</a:t>
            </a:r>
          </a:p>
          <a:p>
            <a:pPr marL="285750" indent="-285750"/>
            <a:r>
              <a:rPr lang="en-IN" spc="-70" dirty="0">
                <a:latin typeface="Times New Roman" panose="02020603050405020304" pitchFamily="18" charset="0"/>
                <a:cs typeface="Times New Roman" panose="02020603050405020304" pitchFamily="18" charset="0"/>
              </a:rPr>
              <a:t>Conclusion</a:t>
            </a:r>
            <a:endParaRPr lang="en-IN" spc="-40" dirty="0">
              <a:latin typeface="Times New Roman" panose="02020603050405020304" pitchFamily="18" charset="0"/>
              <a:cs typeface="Times New Roman" panose="02020603050405020304" pitchFamily="18" charset="0"/>
            </a:endParaRPr>
          </a:p>
          <a:p>
            <a:pPr marL="285750" indent="-285750"/>
            <a:r>
              <a:rPr lang="en-IN" spc="-95" dirty="0">
                <a:latin typeface="Times New Roman" panose="02020603050405020304" pitchFamily="18" charset="0"/>
                <a:cs typeface="Times New Roman" panose="02020603050405020304" pitchFamily="18" charset="0"/>
              </a:rPr>
              <a:t>Future</a:t>
            </a:r>
            <a:r>
              <a:rPr lang="en-IN" spc="-165" dirty="0">
                <a:latin typeface="Times New Roman" panose="02020603050405020304" pitchFamily="18" charset="0"/>
                <a:cs typeface="Times New Roman" panose="02020603050405020304" pitchFamily="18" charset="0"/>
              </a:rPr>
              <a:t> </a:t>
            </a:r>
            <a:r>
              <a:rPr lang="en-IN" spc="-45" dirty="0">
                <a:latin typeface="Times New Roman" panose="02020603050405020304" pitchFamily="18" charset="0"/>
                <a:cs typeface="Times New Roman" panose="02020603050405020304" pitchFamily="18" charset="0"/>
              </a:rPr>
              <a:t>Scope</a:t>
            </a:r>
            <a:endParaRPr lang="en-IN" spc="-70" dirty="0">
              <a:latin typeface="Times New Roman" panose="02020603050405020304" pitchFamily="18" charset="0"/>
              <a:cs typeface="Times New Roman" panose="02020603050405020304" pitchFamily="18" charset="0"/>
            </a:endParaRPr>
          </a:p>
          <a:p>
            <a:pPr marL="285750" indent="-285750"/>
            <a:endParaRPr lang="en-IN" sz="2800" spc="-70" dirty="0">
              <a:latin typeface="+mn-lt"/>
            </a:endParaRPr>
          </a:p>
          <a:p>
            <a:pPr marL="0" indent="0">
              <a:buNone/>
            </a:pPr>
            <a:endParaRPr lang="en-IN" sz="2800" spc="-40" dirty="0">
              <a:latin typeface="+mn-lt"/>
            </a:endParaRPr>
          </a:p>
          <a:p>
            <a:pPr marL="285750" indent="-285750">
              <a:buFont typeface="Arial" panose="020B0604020202020204" pitchFamily="34" charset="0"/>
              <a:buChar char="•"/>
            </a:pPr>
            <a:endParaRPr lang="en-IN" sz="2800" spc="-40" dirty="0">
              <a:latin typeface="+mn-lt"/>
            </a:endParaRPr>
          </a:p>
          <a:p>
            <a:endParaRPr lang="en-IN" dirty="0"/>
          </a:p>
        </p:txBody>
      </p:sp>
      <p:pic>
        <p:nvPicPr>
          <p:cNvPr id="5122" name="Picture 2">
            <a:extLst>
              <a:ext uri="{FF2B5EF4-FFF2-40B4-BE49-F238E27FC236}">
                <a16:creationId xmlns:a16="http://schemas.microsoft.com/office/drawing/2014/main" id="{70B5BFDF-708F-F80D-D867-5EB00A9BB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86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68C3-C633-FAE9-8FD4-F5BC50B3DEA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INTRODUCTION</a:t>
            </a:r>
            <a:endParaRPr lang="en-IN" dirty="0"/>
          </a:p>
        </p:txBody>
      </p:sp>
      <p:sp>
        <p:nvSpPr>
          <p:cNvPr id="3" name="Content Placeholder 2">
            <a:extLst>
              <a:ext uri="{FF2B5EF4-FFF2-40B4-BE49-F238E27FC236}">
                <a16:creationId xmlns:a16="http://schemas.microsoft.com/office/drawing/2014/main" id="{8F544E37-4A3F-55AC-4277-F3A799265581}"/>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Civil infrastructure, such as bridges, buildings, and roads, is critical to the functioning of modern society, but maintaining its safety and reliability is a growing challenge. Structural damage from aging, environmental factors, and natural disasters can compromise their integrity, leading to safety risks and costly failures. </a:t>
            </a:r>
          </a:p>
          <a:p>
            <a:r>
              <a:rPr lang="en-US" sz="2400" dirty="0">
                <a:latin typeface="Times New Roman" panose="02020603050405020304" pitchFamily="18" charset="0"/>
                <a:cs typeface="Times New Roman" panose="02020603050405020304" pitchFamily="18" charset="0"/>
              </a:rPr>
              <a:t>Traditional inspection methods are often time-consuming, labor-intensive, and subjective, making it difficult to identify early-stage damage or monitor infrastructure at scale.</a:t>
            </a:r>
          </a:p>
          <a:p>
            <a:r>
              <a:rPr lang="en-US" sz="2400" dirty="0">
                <a:latin typeface="Times New Roman" panose="02020603050405020304" pitchFamily="18" charset="0"/>
                <a:cs typeface="Times New Roman" panose="02020603050405020304" pitchFamily="18" charset="0"/>
              </a:rPr>
              <a:t>This project addresses these challenges by leveraging </a:t>
            </a:r>
            <a:r>
              <a:rPr lang="en-US" sz="2400" b="1" dirty="0">
                <a:latin typeface="Times New Roman" panose="02020603050405020304" pitchFamily="18" charset="0"/>
                <a:cs typeface="Times New Roman" panose="02020603050405020304" pitchFamily="18" charset="0"/>
              </a:rPr>
              <a:t>deep learning techniques</a:t>
            </a:r>
            <a:r>
              <a:rPr lang="en-US" sz="2400" dirty="0">
                <a:latin typeface="Times New Roman" panose="02020603050405020304" pitchFamily="18" charset="0"/>
                <a:cs typeface="Times New Roman" panose="02020603050405020304" pitchFamily="18" charset="0"/>
              </a:rPr>
              <a:t>, particularly </a:t>
            </a:r>
            <a:r>
              <a:rPr lang="en-US" sz="2400" b="1" dirty="0">
                <a:latin typeface="Times New Roman" panose="02020603050405020304" pitchFamily="18" charset="0"/>
                <a:cs typeface="Times New Roman" panose="02020603050405020304" pitchFamily="18" charset="0"/>
              </a:rPr>
              <a:t>Convolutional Neural Networks (CNNs)</a:t>
            </a:r>
            <a:r>
              <a:rPr lang="en-US" sz="2400" dirty="0">
                <a:latin typeface="Times New Roman" panose="02020603050405020304" pitchFamily="18" charset="0"/>
                <a:cs typeface="Times New Roman" panose="02020603050405020304" pitchFamily="18" charset="0"/>
              </a:rPr>
              <a:t>, for detection and classification of structural damage. By analyzing images of infrastructure, CNNs can quickly and accurately identify issues like cracks, corrosion, or deformation, providing a scalable and objective solution.</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120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C3910-9A0B-29F7-590A-5DA5D208B913}"/>
              </a:ext>
            </a:extLst>
          </p:cNvPr>
          <p:cNvSpPr>
            <a:spLocks noGrp="1"/>
          </p:cNvSpPr>
          <p:nvPr>
            <p:ph type="title"/>
          </p:nvPr>
        </p:nvSpPr>
        <p:spPr>
          <a:xfrm>
            <a:off x="762000" y="500062"/>
            <a:ext cx="10515600" cy="1325563"/>
          </a:xfrm>
        </p:spPr>
        <p:txBody>
          <a:bodyPr>
            <a:normAutofit/>
          </a:bodyPr>
          <a:lstStyle/>
          <a:p>
            <a:pPr algn="ctr"/>
            <a:br>
              <a:rPr lang="en-US" spc="-65"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C3E5E9BE-13A2-B0B1-03DC-D7CEF24556C0}"/>
              </a:ext>
            </a:extLst>
          </p:cNvPr>
          <p:cNvSpPr>
            <a:spLocks noGrp="1"/>
          </p:cNvSpPr>
          <p:nvPr>
            <p:ph idx="1"/>
          </p:nvPr>
        </p:nvSpPr>
        <p:spPr>
          <a:xfrm>
            <a:off x="432848" y="308350"/>
            <a:ext cx="10515600" cy="6049587"/>
          </a:xfrm>
        </p:spPr>
        <p:txBody>
          <a:bodyPr>
            <a:normAutofit/>
          </a:bodyPr>
          <a:lstStyle/>
          <a:p>
            <a:pPr marL="0" indent="0">
              <a:buNone/>
            </a:pPr>
            <a:r>
              <a:rPr lang="en-IN" sz="4400" b="1" dirty="0">
                <a:latin typeface="Times New Roman" panose="02020603050405020304" pitchFamily="18" charset="0"/>
                <a:cs typeface="Times New Roman" panose="02020603050405020304" pitchFamily="18" charset="0"/>
              </a:rPr>
              <a:t>EXISTING SYSTEM</a:t>
            </a:r>
          </a:p>
          <a:p>
            <a:pPr marL="0" indent="0">
              <a:lnSpc>
                <a:spcPct val="100000"/>
              </a:lnSpc>
              <a:buNone/>
            </a:pPr>
            <a:r>
              <a:rPr lang="en-US" sz="2000" dirty="0">
                <a:latin typeface="Times New Roman" panose="02020603050405020304" pitchFamily="18" charset="0"/>
                <a:cs typeface="Times New Roman" panose="02020603050405020304" pitchFamily="18" charset="0"/>
              </a:rPr>
              <a:t>Traditional methods for inspecting civil infrastructure, such as bridges, buildings, and roads, rely on manual efforts where inspectors visually assess structural conditions. These methods are time-consuming, subjective, and inefficient, especially for large-scale or inaccessible structures. Subtle damages like micro-cracks or internal defects are often missed, and the quality of assessments depends heavily on the experience of the inspector. While some semi-automated tools, such as sensors and cameras, assist in data collection, the interpretation remains largely manual, limiting precision and scalability.</a:t>
            </a:r>
            <a:endParaRPr lang="en-IN" sz="2000" b="1" dirty="0">
              <a:latin typeface="Times New Roman" panose="02020603050405020304" pitchFamily="18" charset="0"/>
              <a:cs typeface="Times New Roman" panose="02020603050405020304" pitchFamily="18" charset="0"/>
            </a:endParaRPr>
          </a:p>
          <a:p>
            <a:pPr marL="0" indent="0">
              <a:buNone/>
            </a:pPr>
            <a:r>
              <a:rPr lang="en-US" sz="4400" b="1" dirty="0">
                <a:latin typeface="Times New Roman" panose="02020603050405020304" pitchFamily="18" charset="0"/>
                <a:cs typeface="Times New Roman" panose="02020603050405020304" pitchFamily="18" charset="0"/>
              </a:rPr>
              <a:t>PROPOSED SYSTEM</a:t>
            </a:r>
          </a:p>
          <a:p>
            <a:pPr marL="0" indent="0">
              <a:buNone/>
            </a:pPr>
            <a:r>
              <a:rPr lang="en-US" sz="2000" dirty="0">
                <a:latin typeface="Times New Roman" panose="02020603050405020304" pitchFamily="18" charset="0"/>
                <a:cs typeface="Times New Roman" panose="02020603050405020304" pitchFamily="18" charset="0"/>
              </a:rPr>
              <a:t>The proposed system uses </a:t>
            </a:r>
            <a:r>
              <a:rPr lang="en-US" sz="2000" b="1" dirty="0">
                <a:latin typeface="Times New Roman" panose="02020603050405020304" pitchFamily="18" charset="0"/>
                <a:cs typeface="Times New Roman" panose="02020603050405020304" pitchFamily="18" charset="0"/>
              </a:rPr>
              <a:t>deep learning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Convolutional Neural Networks (CNNs)</a:t>
            </a:r>
            <a:r>
              <a:rPr lang="en-US" sz="2000" dirty="0">
                <a:latin typeface="Times New Roman" panose="02020603050405020304" pitchFamily="18" charset="0"/>
                <a:cs typeface="Times New Roman" panose="02020603050405020304" pitchFamily="18" charset="0"/>
              </a:rPr>
              <a:t> for the detection of structural damage in infrastructure like bridges and buildings. By analyzing images from cameras, the system can quickly identify cracks, rust, or other damages with high accuracy. This eliminates the need for time-consuming manual inspections and provides a scalable, efficient solution for monitoring large structures. It also improves over time as it learns from new data, offering real-time damage reports that help in proactive maintenance, reducing both costs and safety risks.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284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E366-A21A-5932-D837-E2ACC8202B74}"/>
              </a:ext>
            </a:extLst>
          </p:cNvPr>
          <p:cNvSpPr>
            <a:spLocks noGrp="1"/>
          </p:cNvSpPr>
          <p:nvPr>
            <p:ph type="title"/>
          </p:nvPr>
        </p:nvSpPr>
        <p:spPr/>
        <p:txBody>
          <a:bodyPr/>
          <a:lstStyle/>
          <a:p>
            <a:r>
              <a:rPr lang="en-US" b="1" spc="-110" dirty="0">
                <a:latin typeface="Times New Roman" panose="02020603050405020304" pitchFamily="18" charset="0"/>
                <a:cs typeface="Times New Roman" panose="02020603050405020304" pitchFamily="18" charset="0"/>
              </a:rPr>
              <a:t>KEY</a:t>
            </a:r>
            <a:r>
              <a:rPr lang="en-US" b="1" spc="-190" dirty="0">
                <a:latin typeface="Times New Roman" panose="02020603050405020304" pitchFamily="18" charset="0"/>
                <a:cs typeface="Times New Roman" panose="02020603050405020304" pitchFamily="18" charset="0"/>
              </a:rPr>
              <a:t> </a:t>
            </a:r>
            <a:r>
              <a:rPr lang="en-US" b="1" spc="-130" dirty="0">
                <a:latin typeface="Times New Roman" panose="02020603050405020304" pitchFamily="18" charset="0"/>
                <a:cs typeface="Times New Roman" panose="02020603050405020304" pitchFamily="18" charset="0"/>
              </a:rPr>
              <a:t>FEATURES</a:t>
            </a:r>
            <a:r>
              <a:rPr lang="en-US" b="1" spc="-170" dirty="0">
                <a:latin typeface="Times New Roman" panose="02020603050405020304" pitchFamily="18" charset="0"/>
                <a:cs typeface="Times New Roman" panose="02020603050405020304" pitchFamily="18" charset="0"/>
              </a:rPr>
              <a:t> </a:t>
            </a:r>
            <a:br>
              <a:rPr lang="en-US" spc="-110"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818B3FA-19C8-186A-9398-9A9468043583}"/>
              </a:ext>
            </a:extLst>
          </p:cNvPr>
          <p:cNvSpPr>
            <a:spLocks noGrp="1"/>
          </p:cNvSpPr>
          <p:nvPr>
            <p:ph idx="1"/>
          </p:nvPr>
        </p:nvSpPr>
        <p:spPr>
          <a:xfrm>
            <a:off x="4863445" y="1835052"/>
            <a:ext cx="7042608" cy="4351338"/>
          </a:xfrm>
        </p:spPr>
        <p:txBody>
          <a:bodyPr>
            <a:normAutofit/>
          </a:bodyPr>
          <a:lstStyle/>
          <a:p>
            <a:pPr marL="12700">
              <a:lnSpc>
                <a:spcPct val="150000"/>
              </a:lnSpc>
              <a:spcBef>
                <a:spcPts val="105"/>
              </a:spcBef>
              <a:tabLst>
                <a:tab pos="5228590" algn="l"/>
              </a:tabLst>
            </a:pPr>
            <a:r>
              <a:rPr lang="en-US" sz="2400" dirty="0">
                <a:latin typeface="Times New Roman" panose="02020603050405020304" pitchFamily="18" charset="0"/>
                <a:cs typeface="Times New Roman" panose="02020603050405020304" pitchFamily="18" charset="0"/>
              </a:rPr>
              <a:t>The proposed system offers several key features, including damage detection, real-time analysis, scalability, and cost effective. </a:t>
            </a:r>
          </a:p>
          <a:p>
            <a:pPr marL="12700">
              <a:lnSpc>
                <a:spcPct val="150000"/>
              </a:lnSpc>
              <a:spcBef>
                <a:spcPts val="105"/>
              </a:spcBef>
              <a:tabLst>
                <a:tab pos="5228590" algn="l"/>
              </a:tabLst>
            </a:pPr>
            <a:r>
              <a:rPr lang="en-US" sz="2400" dirty="0">
                <a:latin typeface="Times New Roman" panose="02020603050405020304" pitchFamily="18" charset="0"/>
                <a:cs typeface="Times New Roman" panose="02020603050405020304" pitchFamily="18" charset="0"/>
              </a:rPr>
              <a:t>These features enhance the system's ability to quickly identify and classify structural issues, enabling efficient and accurate maintenance decisions, while reducing costs and improving the safety of infrastructure.</a:t>
            </a:r>
            <a:endParaRPr lang="en-IN" sz="24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D98CA9B6-45EC-AB63-38E8-1E10CA260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688"/>
            <a:ext cx="4769963" cy="5002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751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D6CA1-8AE4-FF54-5FBA-A9F0B39A0356}"/>
              </a:ext>
            </a:extLst>
          </p:cNvPr>
          <p:cNvSpPr>
            <a:spLocks noGrp="1"/>
          </p:cNvSpPr>
          <p:nvPr>
            <p:ph type="title"/>
          </p:nvPr>
        </p:nvSpPr>
        <p:spPr/>
        <p:txBody>
          <a:bodyPr/>
          <a:lstStyle/>
          <a:p>
            <a:br>
              <a:rPr lang="en-IN" spc="-40" dirty="0">
                <a:latin typeface="Times New Roman" panose="02020603050405020304" pitchFamily="18" charset="0"/>
                <a:cs typeface="Times New Roman" panose="02020603050405020304" pitchFamily="18" charset="0"/>
              </a:rPr>
            </a:br>
            <a:endParaRPr lang="en-IN" dirty="0"/>
          </a:p>
        </p:txBody>
      </p:sp>
      <p:sp>
        <p:nvSpPr>
          <p:cNvPr id="18" name="Title 1">
            <a:extLst>
              <a:ext uri="{FF2B5EF4-FFF2-40B4-BE49-F238E27FC236}">
                <a16:creationId xmlns:a16="http://schemas.microsoft.com/office/drawing/2014/main" id="{81C2A9A4-5C83-D094-F579-9E3C2630BBF6}"/>
              </a:ext>
            </a:extLst>
          </p:cNvPr>
          <p:cNvSpPr txBox="1">
            <a:spLocks/>
          </p:cNvSpPr>
          <p:nvPr/>
        </p:nvSpPr>
        <p:spPr>
          <a:xfrm>
            <a:off x="668517" y="495274"/>
            <a:ext cx="10515600" cy="8851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a:latin typeface="Times New Roman" panose="02020603050405020304" pitchFamily="18" charset="0"/>
                <a:cs typeface="Times New Roman" panose="02020603050405020304" pitchFamily="18" charset="0"/>
              </a:rPr>
              <a:t>METHODOLOGY:</a:t>
            </a:r>
            <a:endParaRPr lang="en-IN" sz="5400" b="1"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69CC8FCB-3523-6354-CB64-429DBC43468E}"/>
              </a:ext>
            </a:extLst>
          </p:cNvPr>
          <p:cNvSpPr/>
          <p:nvPr/>
        </p:nvSpPr>
        <p:spPr>
          <a:xfrm>
            <a:off x="3879800" y="1865642"/>
            <a:ext cx="3806890" cy="6064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t>DATA SET</a:t>
            </a:r>
          </a:p>
        </p:txBody>
      </p:sp>
      <p:sp>
        <p:nvSpPr>
          <p:cNvPr id="20" name="Rectangle 19">
            <a:extLst>
              <a:ext uri="{FF2B5EF4-FFF2-40B4-BE49-F238E27FC236}">
                <a16:creationId xmlns:a16="http://schemas.microsoft.com/office/drawing/2014/main" id="{B272A870-ECE2-3BBD-808F-5B0AFC1A0335}"/>
              </a:ext>
            </a:extLst>
          </p:cNvPr>
          <p:cNvSpPr/>
          <p:nvPr/>
        </p:nvSpPr>
        <p:spPr>
          <a:xfrm>
            <a:off x="3879802" y="2764491"/>
            <a:ext cx="3806890" cy="6064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t>PREPROCESSING</a:t>
            </a:r>
          </a:p>
        </p:txBody>
      </p:sp>
      <p:sp>
        <p:nvSpPr>
          <p:cNvPr id="21" name="Rectangle 20">
            <a:extLst>
              <a:ext uri="{FF2B5EF4-FFF2-40B4-BE49-F238E27FC236}">
                <a16:creationId xmlns:a16="http://schemas.microsoft.com/office/drawing/2014/main" id="{84BBAEAE-17A5-691D-8E8D-66B9C0EE4349}"/>
              </a:ext>
            </a:extLst>
          </p:cNvPr>
          <p:cNvSpPr/>
          <p:nvPr/>
        </p:nvSpPr>
        <p:spPr>
          <a:xfrm>
            <a:off x="3879802" y="3663340"/>
            <a:ext cx="3806890" cy="6064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t>TRAIN &amp; TEST , SPLITTING</a:t>
            </a:r>
          </a:p>
        </p:txBody>
      </p:sp>
      <p:sp>
        <p:nvSpPr>
          <p:cNvPr id="22" name="Rectangle 21">
            <a:extLst>
              <a:ext uri="{FF2B5EF4-FFF2-40B4-BE49-F238E27FC236}">
                <a16:creationId xmlns:a16="http://schemas.microsoft.com/office/drawing/2014/main" id="{B30BBA17-F4C0-FBA8-C1BD-6BA5B1EB41E0}"/>
              </a:ext>
            </a:extLst>
          </p:cNvPr>
          <p:cNvSpPr/>
          <p:nvPr/>
        </p:nvSpPr>
        <p:spPr>
          <a:xfrm>
            <a:off x="3879802" y="4562189"/>
            <a:ext cx="3806890" cy="6064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t>MODEL PREDICTION</a:t>
            </a:r>
          </a:p>
        </p:txBody>
      </p:sp>
      <p:sp>
        <p:nvSpPr>
          <p:cNvPr id="23" name="Rectangle 22">
            <a:extLst>
              <a:ext uri="{FF2B5EF4-FFF2-40B4-BE49-F238E27FC236}">
                <a16:creationId xmlns:a16="http://schemas.microsoft.com/office/drawing/2014/main" id="{D3926753-F95A-A6B8-6319-A91A243B0EF7}"/>
              </a:ext>
            </a:extLst>
          </p:cNvPr>
          <p:cNvSpPr/>
          <p:nvPr/>
        </p:nvSpPr>
        <p:spPr>
          <a:xfrm>
            <a:off x="3879802" y="5461038"/>
            <a:ext cx="3806890" cy="6064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b="1" dirty="0"/>
              <a:t>RESULT AND ACCURACY</a:t>
            </a:r>
          </a:p>
        </p:txBody>
      </p:sp>
      <p:sp>
        <p:nvSpPr>
          <p:cNvPr id="24" name="Arrow: Down 23">
            <a:extLst>
              <a:ext uri="{FF2B5EF4-FFF2-40B4-BE49-F238E27FC236}">
                <a16:creationId xmlns:a16="http://schemas.microsoft.com/office/drawing/2014/main" id="{2029421D-7C63-F1FC-03E4-9A06A4AE8181}"/>
              </a:ext>
            </a:extLst>
          </p:cNvPr>
          <p:cNvSpPr/>
          <p:nvPr/>
        </p:nvSpPr>
        <p:spPr>
          <a:xfrm>
            <a:off x="5783247" y="2472131"/>
            <a:ext cx="45719" cy="29236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25" name="Arrow: Down 24">
            <a:extLst>
              <a:ext uri="{FF2B5EF4-FFF2-40B4-BE49-F238E27FC236}">
                <a16:creationId xmlns:a16="http://schemas.microsoft.com/office/drawing/2014/main" id="{D6775F1E-9602-7F7D-B378-EEEABBA23ED9}"/>
              </a:ext>
            </a:extLst>
          </p:cNvPr>
          <p:cNvSpPr/>
          <p:nvPr/>
        </p:nvSpPr>
        <p:spPr>
          <a:xfrm>
            <a:off x="5783246" y="3370980"/>
            <a:ext cx="45719" cy="29236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26" name="Arrow: Down 25">
            <a:extLst>
              <a:ext uri="{FF2B5EF4-FFF2-40B4-BE49-F238E27FC236}">
                <a16:creationId xmlns:a16="http://schemas.microsoft.com/office/drawing/2014/main" id="{5A1994F9-AFE7-8FEF-6461-D93797D836B2}"/>
              </a:ext>
            </a:extLst>
          </p:cNvPr>
          <p:cNvSpPr/>
          <p:nvPr/>
        </p:nvSpPr>
        <p:spPr>
          <a:xfrm>
            <a:off x="5783245" y="4269829"/>
            <a:ext cx="45719" cy="29236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
        <p:nvSpPr>
          <p:cNvPr id="27" name="Arrow: Down 26">
            <a:extLst>
              <a:ext uri="{FF2B5EF4-FFF2-40B4-BE49-F238E27FC236}">
                <a16:creationId xmlns:a16="http://schemas.microsoft.com/office/drawing/2014/main" id="{5D6E5270-A0CE-5233-40EA-A8C4DE8130D8}"/>
              </a:ext>
            </a:extLst>
          </p:cNvPr>
          <p:cNvSpPr/>
          <p:nvPr/>
        </p:nvSpPr>
        <p:spPr>
          <a:xfrm>
            <a:off x="5828964" y="5168678"/>
            <a:ext cx="45719" cy="292360"/>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sz="1600"/>
          </a:p>
        </p:txBody>
      </p:sp>
    </p:spTree>
    <p:extLst>
      <p:ext uri="{BB962C8B-B14F-4D97-AF65-F5344CB8AC3E}">
        <p14:creationId xmlns:p14="http://schemas.microsoft.com/office/powerpoint/2010/main" val="1007825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C5DA-62F5-9007-7017-31C8AD8661D5}"/>
              </a:ext>
            </a:extLst>
          </p:cNvPr>
          <p:cNvSpPr>
            <a:spLocks noGrp="1"/>
          </p:cNvSpPr>
          <p:nvPr>
            <p:ph type="title"/>
          </p:nvPr>
        </p:nvSpPr>
        <p:spPr>
          <a:xfrm>
            <a:off x="543219" y="676074"/>
            <a:ext cx="11105561" cy="1325563"/>
          </a:xfrm>
        </p:spPr>
        <p:txBody>
          <a:bodyPr>
            <a:normAutofit fontScale="90000"/>
          </a:bodyPr>
          <a:lstStyle/>
          <a:p>
            <a:r>
              <a:rPr lang="en-IN" b="1" spc="-40" dirty="0">
                <a:latin typeface="Times New Roman" panose="02020603050405020304" pitchFamily="18" charset="0"/>
                <a:cs typeface="Times New Roman" panose="02020603050405020304" pitchFamily="18" charset="0"/>
              </a:rPr>
              <a:t>CHALLENGES</a:t>
            </a:r>
            <a:r>
              <a:rPr lang="en-IN" b="1" spc="-155" dirty="0">
                <a:latin typeface="Times New Roman" panose="02020603050405020304" pitchFamily="18" charset="0"/>
                <a:cs typeface="Times New Roman" panose="02020603050405020304" pitchFamily="18" charset="0"/>
              </a:rPr>
              <a:t> </a:t>
            </a:r>
            <a:r>
              <a:rPr lang="en-IN" b="1" dirty="0">
                <a:latin typeface="Times New Roman" panose="02020603050405020304" pitchFamily="18" charset="0"/>
                <a:cs typeface="Times New Roman" panose="02020603050405020304" pitchFamily="18" charset="0"/>
              </a:rPr>
              <a:t>in Structural Damage Detection </a:t>
            </a:r>
            <a:br>
              <a:rPr lang="en-IN" spc="-70" dirty="0">
                <a:latin typeface="Times New Roman" panose="02020603050405020304" pitchFamily="18" charset="0"/>
                <a:cs typeface="Times New Roman" panose="02020603050405020304" pitchFamily="18" charset="0"/>
              </a:rPr>
            </a:br>
            <a:endParaRPr lang="en-IN" dirty="0"/>
          </a:p>
        </p:txBody>
      </p:sp>
      <p:sp>
        <p:nvSpPr>
          <p:cNvPr id="8" name="Rectangle 2">
            <a:extLst>
              <a:ext uri="{FF2B5EF4-FFF2-40B4-BE49-F238E27FC236}">
                <a16:creationId xmlns:a16="http://schemas.microsoft.com/office/drawing/2014/main" id="{68D5CEEE-2CD5-D500-42AD-DAAC73175863}"/>
              </a:ext>
            </a:extLst>
          </p:cNvPr>
          <p:cNvSpPr>
            <a:spLocks noGrp="1" noChangeArrowheads="1"/>
          </p:cNvSpPr>
          <p:nvPr>
            <p:ph idx="1"/>
          </p:nvPr>
        </p:nvSpPr>
        <p:spPr bwMode="auto">
          <a:xfrm>
            <a:off x="838200" y="2483441"/>
            <a:ext cx="4353308" cy="303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400" dirty="0">
                <a:latin typeface="Times New Roman" panose="02020603050405020304" pitchFamily="18" charset="0"/>
                <a:cs typeface="Times New Roman" panose="02020603050405020304" pitchFamily="18" charset="0"/>
              </a:rPr>
              <a:t>Complex Damage Types </a:t>
            </a:r>
          </a:p>
          <a:p>
            <a:r>
              <a:rPr lang="en-US" sz="2400" dirty="0">
                <a:latin typeface="Times New Roman" panose="02020603050405020304" pitchFamily="18" charset="0"/>
                <a:cs typeface="Times New Roman" panose="02020603050405020304" pitchFamily="18" charset="0"/>
              </a:rPr>
              <a:t>Scalability for Large Structures </a:t>
            </a:r>
          </a:p>
          <a:p>
            <a:r>
              <a:rPr lang="en-US" sz="2400" dirty="0">
                <a:latin typeface="Times New Roman" panose="02020603050405020304" pitchFamily="18" charset="0"/>
                <a:cs typeface="Times New Roman" panose="02020603050405020304" pitchFamily="18" charset="0"/>
              </a:rPr>
              <a:t>Training Time and Cost </a:t>
            </a:r>
          </a:p>
          <a:p>
            <a:r>
              <a:rPr lang="en-US" sz="2400" dirty="0">
                <a:latin typeface="Times New Roman" panose="02020603050405020304" pitchFamily="18" charset="0"/>
                <a:cs typeface="Times New Roman" panose="02020603050405020304" pitchFamily="18" charset="0"/>
              </a:rPr>
              <a:t>False Positives and Negatives </a:t>
            </a:r>
          </a:p>
          <a:p>
            <a:r>
              <a:rPr lang="en-US" sz="2400" dirty="0">
                <a:latin typeface="Times New Roman" panose="02020603050405020304" pitchFamily="18" charset="0"/>
                <a:cs typeface="Times New Roman" panose="02020603050405020304" pitchFamily="18" charset="0"/>
              </a:rPr>
              <a:t>Adapting to Diverse Structures </a:t>
            </a:r>
          </a:p>
          <a:p>
            <a:r>
              <a:rPr lang="en-US" sz="2400" dirty="0">
                <a:latin typeface="Times New Roman" panose="02020603050405020304" pitchFamily="18" charset="0"/>
                <a:cs typeface="Times New Roman" panose="02020603050405020304" pitchFamily="18" charset="0"/>
              </a:rPr>
              <a:t>Post-Processing Complexity </a:t>
            </a:r>
          </a:p>
          <a:p>
            <a:pPr eaLnBrk="0" fontAlgn="base" hangingPunct="0">
              <a:lnSpc>
                <a:spcPct val="100000"/>
              </a:lnSpc>
              <a:spcBef>
                <a:spcPct val="0"/>
              </a:spcBef>
              <a:spcAft>
                <a:spcPct val="0"/>
              </a:spcAf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7172" name="Picture 4">
            <a:extLst>
              <a:ext uri="{FF2B5EF4-FFF2-40B4-BE49-F238E27FC236}">
                <a16:creationId xmlns:a16="http://schemas.microsoft.com/office/drawing/2014/main" id="{00DACB33-CA18-6302-554F-79532CA61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287" y="1889745"/>
            <a:ext cx="5571742" cy="42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986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16CB85-4F3E-7571-E9C5-756A8510E4E9}"/>
              </a:ext>
            </a:extLst>
          </p:cNvPr>
          <p:cNvSpPr txBox="1"/>
          <p:nvPr/>
        </p:nvSpPr>
        <p:spPr>
          <a:xfrm>
            <a:off x="754143" y="575035"/>
            <a:ext cx="7975077"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OUTPUT SCREENS:</a:t>
            </a:r>
          </a:p>
        </p:txBody>
      </p:sp>
      <p:pic>
        <p:nvPicPr>
          <p:cNvPr id="6" name="Picture 5">
            <a:extLst>
              <a:ext uri="{FF2B5EF4-FFF2-40B4-BE49-F238E27FC236}">
                <a16:creationId xmlns:a16="http://schemas.microsoft.com/office/drawing/2014/main" id="{89D8EE1D-5537-3BF6-FB78-EE02ED863F98}"/>
              </a:ext>
            </a:extLst>
          </p:cNvPr>
          <p:cNvPicPr>
            <a:picLocks noChangeAspect="1"/>
          </p:cNvPicPr>
          <p:nvPr/>
        </p:nvPicPr>
        <p:blipFill>
          <a:blip r:embed="rId2">
            <a:extLst>
              <a:ext uri="{28A0092B-C50C-407E-A947-70E740481C1C}">
                <a14:useLocalDpi xmlns:a14="http://schemas.microsoft.com/office/drawing/2010/main" val="0"/>
              </a:ext>
            </a:extLst>
          </a:blip>
          <a:srcRect b="5352"/>
          <a:stretch/>
        </p:blipFill>
        <p:spPr>
          <a:xfrm>
            <a:off x="1121789" y="1344476"/>
            <a:ext cx="9511645" cy="4938489"/>
          </a:xfrm>
          <a:prstGeom prst="rect">
            <a:avLst/>
          </a:prstGeom>
        </p:spPr>
      </p:pic>
    </p:spTree>
    <p:extLst>
      <p:ext uri="{BB962C8B-B14F-4D97-AF65-F5344CB8AC3E}">
        <p14:creationId xmlns:p14="http://schemas.microsoft.com/office/powerpoint/2010/main" val="231879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2A964-6CFF-F72B-DABD-35708197008B}"/>
              </a:ext>
            </a:extLst>
          </p:cNvPr>
          <p:cNvPicPr>
            <a:picLocks noChangeAspect="1"/>
          </p:cNvPicPr>
          <p:nvPr/>
        </p:nvPicPr>
        <p:blipFill>
          <a:blip r:embed="rId2">
            <a:extLst>
              <a:ext uri="{28A0092B-C50C-407E-A947-70E740481C1C}">
                <a14:useLocalDpi xmlns:a14="http://schemas.microsoft.com/office/drawing/2010/main" val="0"/>
              </a:ext>
            </a:extLst>
          </a:blip>
          <a:srcRect t="-6318" b="6318"/>
          <a:stretch/>
        </p:blipFill>
        <p:spPr>
          <a:xfrm>
            <a:off x="725864" y="320511"/>
            <a:ext cx="10548593" cy="5495828"/>
          </a:xfrm>
          <a:prstGeom prst="rect">
            <a:avLst/>
          </a:prstGeom>
        </p:spPr>
      </p:pic>
    </p:spTree>
    <p:extLst>
      <p:ext uri="{BB962C8B-B14F-4D97-AF65-F5344CB8AC3E}">
        <p14:creationId xmlns:p14="http://schemas.microsoft.com/office/powerpoint/2010/main" val="2509605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593</Words>
  <Application>Microsoft Office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AGENDA</vt:lpstr>
      <vt:lpstr>INTRODUCTION</vt:lpstr>
      <vt:lpstr> </vt:lpstr>
      <vt:lpstr>KEY FEATURES  </vt:lpstr>
      <vt:lpstr> </vt:lpstr>
      <vt:lpstr>CHALLENGES in Structural Damage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Nandini</dc:creator>
  <cp:lastModifiedBy>Mohana Puli</cp:lastModifiedBy>
  <cp:revision>24</cp:revision>
  <dcterms:created xsi:type="dcterms:W3CDTF">2024-08-21T13:51:13Z</dcterms:created>
  <dcterms:modified xsi:type="dcterms:W3CDTF">2025-01-22T10:53:30Z</dcterms:modified>
</cp:coreProperties>
</file>